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wmf" ContentType="image/x-wmf"/>
  <Default Extension="rels" ContentType="application/vnd.openxmlformats-package.relationships+xml"/>
  <Default Extension="jpg" ContentType="image/jpe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65" r:id="rId2"/>
    <p:sldId id="288" r:id="rId3"/>
    <p:sldId id="286" r:id="rId4"/>
    <p:sldId id="256" r:id="rId5"/>
    <p:sldId id="266" r:id="rId6"/>
    <p:sldId id="272" r:id="rId7"/>
    <p:sldId id="273" r:id="rId8"/>
    <p:sldId id="258" r:id="rId9"/>
    <p:sldId id="276" r:id="rId10"/>
    <p:sldId id="277" r:id="rId11"/>
    <p:sldId id="264" r:id="rId12"/>
    <p:sldId id="260" r:id="rId13"/>
    <p:sldId id="268" r:id="rId14"/>
    <p:sldId id="269" r:id="rId15"/>
    <p:sldId id="270" r:id="rId16"/>
    <p:sldId id="28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66FF33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1" autoAdjust="0"/>
    <p:restoredTop sz="93891" autoAdjust="0"/>
  </p:normalViewPr>
  <p:slideViewPr>
    <p:cSldViewPr>
      <p:cViewPr>
        <p:scale>
          <a:sx n="85" d="100"/>
          <a:sy n="85" d="100"/>
        </p:scale>
        <p:origin x="1360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algn="r"/>
            <a:fld id="{F7886C9C-DC18-4195-8FD5-A50AA931D419}" type="slidenum">
              <a:rPr lang="en-US" smtClean="0"/>
              <a:pPr algn="r"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91FA88-7021-4FDC-8B0E-C1E42BC74C3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3C8265DA-71D6-491E-A5E3-B1DDB9D893D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8E4A46-0DD1-4BB0-B66F-41A103C41C1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21E81129-FB58-4967-8603-42242FA7B33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DC3ACA8-1917-48DB-B296-BD6C60684B8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321C58-A692-4EA6-8218-E3EE2436BD6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B1BD7E5-8634-4285-A715-F77DE3115CB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33FA50-A2C7-42AD-9C90-DF1EEC2A7C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95CD98C-D2FC-401D-B36F-5C7FA610902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0E6580-9270-42AD-9E2E-F49C06057CB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A39C250-C856-4098-A977-81006330365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fr-FR" sz="3200" i="1" dirty="0" smtClean="0"/>
              <a:t>« Mettez  la table et mangez les légumes »</a:t>
            </a:r>
          </a:p>
        </p:txBody>
      </p:sp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304800" y="1219200"/>
            <a:ext cx="6248400" cy="2667000"/>
          </a:xfrm>
        </p:spPr>
        <p:txBody>
          <a:bodyPr/>
          <a:lstStyle/>
          <a:p>
            <a:r>
              <a:rPr lang="fr-FR" dirty="0" smtClean="0"/>
              <a:t>Unité 2 </a:t>
            </a:r>
            <a:br>
              <a:rPr lang="fr-FR" dirty="0" smtClean="0"/>
            </a:br>
            <a:r>
              <a:rPr lang="fr-FR" dirty="0" smtClean="0"/>
              <a:t>L’</a:t>
            </a:r>
            <a:r>
              <a:rPr lang="fr-FR" dirty="0" err="1" smtClean="0"/>
              <a:t>imperatif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Une recette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57200" y="228600"/>
            <a:ext cx="8382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3200" dirty="0" smtClean="0">
                <a:latin typeface="Calibri" pitchFamily="34" charset="0"/>
              </a:rPr>
              <a:t>To </a:t>
            </a:r>
            <a:r>
              <a:rPr lang="fr-FR" sz="3200" dirty="0" err="1" smtClean="0">
                <a:latin typeface="Calibri" pitchFamily="34" charset="0"/>
              </a:rPr>
              <a:t>make</a:t>
            </a:r>
            <a:r>
              <a:rPr lang="fr-FR" sz="3200" dirty="0" smtClean="0">
                <a:latin typeface="Calibri" pitchFamily="34" charset="0"/>
              </a:rPr>
              <a:t> a suggestion, use </a:t>
            </a:r>
            <a:r>
              <a:rPr lang="fr-FR" sz="3200" u="sng" dirty="0" smtClean="0">
                <a:latin typeface="Calibri" pitchFamily="34" charset="0"/>
              </a:rPr>
              <a:t>the </a:t>
            </a:r>
            <a:r>
              <a:rPr lang="fr-FR" sz="3200" b="1" u="sng" dirty="0" err="1" smtClean="0">
                <a:latin typeface="Calibri" pitchFamily="34" charset="0"/>
              </a:rPr>
              <a:t>ending</a:t>
            </a:r>
            <a:r>
              <a:rPr lang="fr-FR" sz="3200" u="sng" dirty="0" smtClean="0">
                <a:latin typeface="Calibri" pitchFamily="34" charset="0"/>
              </a:rPr>
              <a:t> </a:t>
            </a:r>
            <a:r>
              <a:rPr lang="fr-FR" sz="3200" dirty="0" smtClean="0">
                <a:latin typeface="Calibri" pitchFamily="34" charset="0"/>
              </a:rPr>
              <a:t>of the «</a:t>
            </a:r>
            <a:r>
              <a:rPr lang="fr-FR" sz="3200" b="1" dirty="0">
                <a:solidFill>
                  <a:srgbClr val="000000"/>
                </a:solidFill>
                <a:latin typeface="Calibri" pitchFamily="34" charset="0"/>
              </a:rPr>
              <a:t>N</a:t>
            </a:r>
            <a:r>
              <a:rPr lang="fr-FR" sz="3200" b="1" dirty="0" smtClean="0">
                <a:solidFill>
                  <a:srgbClr val="000000"/>
                </a:solidFill>
                <a:latin typeface="Calibri" pitchFamily="34" charset="0"/>
              </a:rPr>
              <a:t>OUS</a:t>
            </a:r>
            <a:r>
              <a:rPr lang="fr-FR" sz="3200" b="1" dirty="0" smtClean="0">
                <a:latin typeface="Calibri" pitchFamily="34" charset="0"/>
              </a:rPr>
              <a:t> »</a:t>
            </a:r>
            <a:r>
              <a:rPr lang="fr-FR" sz="3200" dirty="0" smtClean="0">
                <a:latin typeface="Calibri" pitchFamily="34" charset="0"/>
              </a:rPr>
              <a:t> </a:t>
            </a:r>
            <a:r>
              <a:rPr lang="fr-FR" sz="3200" dirty="0" err="1" smtClean="0">
                <a:latin typeface="Calibri" pitchFamily="34" charset="0"/>
              </a:rPr>
              <a:t>form</a:t>
            </a:r>
            <a:r>
              <a:rPr lang="fr-FR" sz="3200" dirty="0" smtClean="0">
                <a:latin typeface="Calibri" pitchFamily="34" charset="0"/>
              </a:rPr>
              <a:t> of the </a:t>
            </a:r>
            <a:r>
              <a:rPr lang="fr-FR" sz="3200" dirty="0" err="1" smtClean="0">
                <a:latin typeface="Calibri" pitchFamily="34" charset="0"/>
              </a:rPr>
              <a:t>present</a:t>
            </a:r>
            <a:r>
              <a:rPr lang="fr-FR" sz="3200" dirty="0" smtClean="0">
                <a:latin typeface="Calibri" pitchFamily="34" charset="0"/>
              </a:rPr>
              <a:t>.</a:t>
            </a:r>
            <a:endParaRPr lang="fr-FR" sz="3200" u="sng" dirty="0">
              <a:latin typeface="Calibri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81000" y="3124200"/>
            <a:ext cx="32766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chemeClr val="accent1"/>
                </a:solidFill>
              </a:rPr>
              <a:t>Aller</a:t>
            </a:r>
            <a:r>
              <a:rPr lang="en-US" sz="3200" dirty="0" smtClean="0">
                <a:solidFill>
                  <a:schemeClr val="accent1"/>
                </a:solidFill>
              </a:rPr>
              <a:t> au restaurant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3733800" y="32766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819400" y="1447800"/>
            <a:ext cx="594360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 smtClean="0">
                <a:latin typeface="Calibri" pitchFamily="34" charset="0"/>
              </a:rPr>
              <a:t>   DON</a:t>
            </a:r>
            <a:r>
              <a:rPr lang="fr-FR" sz="3600" b="1" dirty="0" smtClean="0">
                <a:latin typeface="Calibri" pitchFamily="34" charset="0"/>
              </a:rPr>
              <a:t>’</a:t>
            </a:r>
            <a:r>
              <a:rPr lang="en-US" sz="3600" b="1" dirty="0" smtClean="0">
                <a:latin typeface="Calibri" pitchFamily="34" charset="0"/>
              </a:rPr>
              <a:t>T USE “NOUS” in front of the verb = LET’S + </a:t>
            </a:r>
            <a:r>
              <a:rPr lang="en-US" sz="3600" dirty="0" smtClean="0">
                <a:latin typeface="Calibri" pitchFamily="34" charset="0"/>
              </a:rPr>
              <a:t>VERB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334000" y="3124200"/>
            <a:ext cx="3581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chemeClr val="accent1"/>
                </a:solidFill>
              </a:rPr>
              <a:t>Allons</a:t>
            </a:r>
            <a:r>
              <a:rPr lang="en-US" sz="3200" b="1" i="1" u="sng" dirty="0" smtClean="0">
                <a:solidFill>
                  <a:schemeClr val="accent1"/>
                </a:solidFill>
              </a:rPr>
              <a:t> au restaurant!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33400" y="3962400"/>
            <a:ext cx="2819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chemeClr val="accent1"/>
                </a:solidFill>
              </a:rPr>
              <a:t>Mettre</a:t>
            </a:r>
            <a:r>
              <a:rPr lang="en-US" sz="3200" dirty="0" smtClean="0">
                <a:solidFill>
                  <a:schemeClr val="accent1"/>
                </a:solidFill>
              </a:rPr>
              <a:t> la table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3733800" y="54102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334000" y="4267200"/>
            <a:ext cx="320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chemeClr val="accent1"/>
                </a:solidFill>
              </a:rPr>
              <a:t>Mettons</a:t>
            </a:r>
            <a:r>
              <a:rPr lang="en-US" sz="3200" b="1" i="1" u="sng" dirty="0" smtClean="0">
                <a:solidFill>
                  <a:schemeClr val="accent1"/>
                </a:solidFill>
              </a:rPr>
              <a:t> la table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533400" y="5410200"/>
            <a:ext cx="33528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chemeClr val="accent1"/>
                </a:solidFill>
              </a:rPr>
              <a:t>Finir</a:t>
            </a:r>
            <a:r>
              <a:rPr lang="en-US" sz="3200" dirty="0" smtClean="0">
                <a:solidFill>
                  <a:schemeClr val="accent1"/>
                </a:solidFill>
              </a:rPr>
              <a:t> le dessert 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3581400" y="44196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5334000" y="5334000"/>
            <a:ext cx="3505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err="1" smtClean="0">
                <a:solidFill>
                  <a:schemeClr val="accent1"/>
                </a:solidFill>
              </a:rPr>
              <a:t>Finissons</a:t>
            </a:r>
            <a:r>
              <a:rPr lang="en-US" sz="3200" b="1" i="1" u="sng" dirty="0" smtClean="0">
                <a:solidFill>
                  <a:schemeClr val="accent1"/>
                </a:solidFill>
              </a:rPr>
              <a:t> </a:t>
            </a:r>
            <a:r>
              <a:rPr lang="en-US" sz="3200" dirty="0" smtClean="0">
                <a:solidFill>
                  <a:schemeClr val="accent1"/>
                </a:solidFill>
              </a:rPr>
              <a:t>le dessert!</a:t>
            </a:r>
            <a:endParaRPr lang="en-US" sz="3200" dirty="0">
              <a:solidFill>
                <a:schemeClr val="accent1"/>
              </a:solidFill>
            </a:endParaRPr>
          </a:p>
        </p:txBody>
      </p:sp>
      <p:pic>
        <p:nvPicPr>
          <p:cNvPr id="2" name="Picture 1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00200"/>
            <a:ext cx="1524000" cy="154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834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  <p:bldP spid="5124" grpId="0" autoUpdateAnimBg="0"/>
      <p:bldP spid="5125" grpId="0" animBg="1"/>
      <p:bldP spid="5126" grpId="0" animBg="1" autoUpdateAnimBg="0"/>
      <p:bldP spid="5127" grpId="0" autoUpdateAnimBg="0"/>
      <p:bldP spid="5128" grpId="0" autoUpdateAnimBg="0"/>
      <p:bldP spid="5129" grpId="0" animBg="1"/>
      <p:bldP spid="5130" grpId="0" autoUpdateAnimBg="0"/>
      <p:bldP spid="5131" grpId="0" autoUpdateAnimBg="0"/>
      <p:bldP spid="5132" grpId="0" animBg="1"/>
      <p:bldP spid="513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81000" y="685800"/>
            <a:ext cx="5943600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71500" indent="-571500">
              <a:spcBef>
                <a:spcPct val="50000"/>
              </a:spcBef>
              <a:buFont typeface="Wingdings" charset="2"/>
              <a:buChar char="²"/>
            </a:pPr>
            <a:r>
              <a:rPr lang="en-US" sz="3600" dirty="0" smtClean="0">
                <a:latin typeface="Calibri" pitchFamily="34" charset="0"/>
              </a:rPr>
              <a:t>With –ER verb, don’t use the “</a:t>
            </a:r>
            <a:r>
              <a:rPr lang="en-US" sz="3600" dirty="0">
                <a:latin typeface="Calibri" pitchFamily="34" charset="0"/>
              </a:rPr>
              <a:t>S</a:t>
            </a:r>
            <a:r>
              <a:rPr lang="en-US" sz="3600" dirty="0" smtClean="0">
                <a:latin typeface="Calibri" pitchFamily="34" charset="0"/>
              </a:rPr>
              <a:t>”!!!!!!!!</a:t>
            </a:r>
            <a:endParaRPr lang="en-US" sz="3600" dirty="0">
              <a:latin typeface="Calibri" pitchFamily="34" charset="0"/>
            </a:endParaRP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381000" y="2209800"/>
            <a:ext cx="3733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rgbClr val="FF6600"/>
                </a:solidFill>
              </a:rPr>
              <a:t>Casser</a:t>
            </a:r>
            <a:r>
              <a:rPr lang="en-US" sz="3200" dirty="0" smtClean="0">
                <a:solidFill>
                  <a:srgbClr val="FF6600"/>
                </a:solidFill>
              </a:rPr>
              <a:t> les </a:t>
            </a:r>
            <a:r>
              <a:rPr lang="en-US" sz="3200" dirty="0" err="1" smtClean="0">
                <a:solidFill>
                  <a:srgbClr val="FF6600"/>
                </a:solidFill>
              </a:rPr>
              <a:t>oeufs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11270" name="AutoShape 6"/>
          <p:cNvSpPr>
            <a:spLocks noChangeArrowheads="1"/>
          </p:cNvSpPr>
          <p:nvPr/>
        </p:nvSpPr>
        <p:spPr bwMode="auto">
          <a:xfrm>
            <a:off x="3429000" y="2209800"/>
            <a:ext cx="1905000" cy="685800"/>
          </a:xfrm>
          <a:prstGeom prst="rightArrow">
            <a:avLst>
              <a:gd name="adj1" fmla="val 50000"/>
              <a:gd name="adj2" fmla="val 69444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5562600" y="2209800"/>
            <a:ext cx="2971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smtClean="0">
                <a:solidFill>
                  <a:schemeClr val="accent1">
                    <a:lumMod val="50000"/>
                  </a:schemeClr>
                </a:solidFill>
              </a:rPr>
              <a:t>__________</a:t>
            </a:r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</a:rPr>
              <a:t> les </a:t>
            </a:r>
            <a:r>
              <a:rPr lang="en-US" sz="3200" dirty="0" err="1" smtClean="0">
                <a:solidFill>
                  <a:schemeClr val="accent1">
                    <a:lumMod val="50000"/>
                  </a:schemeClr>
                </a:solidFill>
              </a:rPr>
              <a:t>oeufs</a:t>
            </a:r>
            <a:endParaRPr lang="en-US" sz="32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28600" y="3352800"/>
            <a:ext cx="3352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rgbClr val="FF6600"/>
                </a:solidFill>
              </a:rPr>
              <a:t>Ajouter</a:t>
            </a:r>
            <a:r>
              <a:rPr lang="en-US" sz="3200" dirty="0" smtClean="0">
                <a:solidFill>
                  <a:srgbClr val="FF6600"/>
                </a:solidFill>
              </a:rPr>
              <a:t> le </a:t>
            </a:r>
            <a:r>
              <a:rPr lang="en-US" sz="3200" dirty="0" err="1" smtClean="0">
                <a:solidFill>
                  <a:srgbClr val="FF6600"/>
                </a:solidFill>
              </a:rPr>
              <a:t>chocolat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11273" name="AutoShape 9"/>
          <p:cNvSpPr>
            <a:spLocks noChangeArrowheads="1"/>
          </p:cNvSpPr>
          <p:nvPr/>
        </p:nvSpPr>
        <p:spPr bwMode="auto">
          <a:xfrm>
            <a:off x="3505200" y="3276600"/>
            <a:ext cx="1828800" cy="685800"/>
          </a:xfrm>
          <a:prstGeom prst="rightArrow">
            <a:avLst>
              <a:gd name="adj1" fmla="val 50000"/>
              <a:gd name="adj2" fmla="val 66667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562600" y="3276600"/>
            <a:ext cx="3581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smtClean="0">
                <a:solidFill>
                  <a:srgbClr val="800000"/>
                </a:solidFill>
              </a:rPr>
              <a:t>_____________ </a:t>
            </a:r>
            <a:r>
              <a:rPr lang="en-US" sz="3200" i="1" dirty="0" smtClean="0">
                <a:solidFill>
                  <a:srgbClr val="800000"/>
                </a:solidFill>
              </a:rPr>
              <a:t>le </a:t>
            </a:r>
            <a:r>
              <a:rPr lang="en-US" sz="3200" i="1" dirty="0" err="1" smtClean="0">
                <a:solidFill>
                  <a:srgbClr val="800000"/>
                </a:solidFill>
              </a:rPr>
              <a:t>chocolat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228600" y="4495800"/>
            <a:ext cx="3124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rgbClr val="FF6600"/>
                </a:solidFill>
              </a:rPr>
              <a:t>Tourner</a:t>
            </a:r>
            <a:r>
              <a:rPr lang="en-US" sz="3200" dirty="0" smtClean="0">
                <a:solidFill>
                  <a:srgbClr val="FF6600"/>
                </a:solidFill>
              </a:rPr>
              <a:t> le tout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11276" name="AutoShape 12"/>
          <p:cNvSpPr>
            <a:spLocks noChangeArrowheads="1"/>
          </p:cNvSpPr>
          <p:nvPr/>
        </p:nvSpPr>
        <p:spPr bwMode="auto">
          <a:xfrm>
            <a:off x="3276600" y="4343400"/>
            <a:ext cx="1905000" cy="762000"/>
          </a:xfrm>
          <a:prstGeom prst="rightArrow">
            <a:avLst>
              <a:gd name="adj1" fmla="val 50000"/>
              <a:gd name="adj2" fmla="val 62500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5562600" y="4419600"/>
            <a:ext cx="2743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smtClean="0">
                <a:solidFill>
                  <a:srgbClr val="800000"/>
                </a:solidFill>
              </a:rPr>
              <a:t>__________ </a:t>
            </a:r>
            <a:r>
              <a:rPr lang="en-US" sz="3200" u="sng" dirty="0" smtClean="0">
                <a:solidFill>
                  <a:srgbClr val="800000"/>
                </a:solidFill>
              </a:rPr>
              <a:t>le tout!</a:t>
            </a:r>
            <a:endParaRPr lang="en-US" sz="3200" u="sng" dirty="0">
              <a:solidFill>
                <a:srgbClr val="800000"/>
              </a:solidFill>
            </a:endParaRPr>
          </a:p>
        </p:txBody>
      </p:sp>
      <p:pic>
        <p:nvPicPr>
          <p:cNvPr id="2" name="Picture 1" descr="imgres-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0"/>
            <a:ext cx="2743200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9" grpId="0"/>
      <p:bldP spid="11270" grpId="0" animBg="1"/>
      <p:bldP spid="11271" grpId="0"/>
      <p:bldP spid="11272" grpId="0"/>
      <p:bldP spid="11273" grpId="0" animBg="1"/>
      <p:bldP spid="11274" grpId="0"/>
      <p:bldP spid="11275" grpId="0"/>
      <p:bldP spid="11276" grpId="0" animBg="1"/>
      <p:bldP spid="1127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4941" y="1828800"/>
            <a:ext cx="3429000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rgbClr val="FF6600"/>
                </a:solidFill>
              </a:rPr>
              <a:t>(</a:t>
            </a:r>
            <a:r>
              <a:rPr lang="en-US" sz="3200" dirty="0" err="1">
                <a:solidFill>
                  <a:srgbClr val="FF6600"/>
                </a:solidFill>
              </a:rPr>
              <a:t>tu</a:t>
            </a:r>
            <a:r>
              <a:rPr lang="en-US" sz="3200" dirty="0">
                <a:solidFill>
                  <a:srgbClr val="FF6600"/>
                </a:solidFill>
              </a:rPr>
              <a:t>) </a:t>
            </a:r>
            <a:r>
              <a:rPr lang="en-US" sz="3200" dirty="0" smtClean="0">
                <a:solidFill>
                  <a:srgbClr val="FF6600"/>
                </a:solidFill>
              </a:rPr>
              <a:t>manger en </a:t>
            </a:r>
            <a:r>
              <a:rPr lang="en-US" sz="3200" dirty="0" err="1" smtClean="0">
                <a:solidFill>
                  <a:srgbClr val="FF6600"/>
                </a:solidFill>
              </a:rPr>
              <a:t>classe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7173" name="AutoShape 5"/>
          <p:cNvSpPr>
            <a:spLocks noChangeArrowheads="1"/>
          </p:cNvSpPr>
          <p:nvPr/>
        </p:nvSpPr>
        <p:spPr bwMode="auto">
          <a:xfrm>
            <a:off x="3352800" y="2057400"/>
            <a:ext cx="1524000" cy="685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345664631 h 21600"/>
              <a:gd name="T4" fmla="*/ 2147483647 w 21600"/>
              <a:gd name="T5" fmla="*/ 691329263 h 21600"/>
              <a:gd name="T6" fmla="*/ 2147483647 w 21600"/>
              <a:gd name="T7" fmla="*/ 345664631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157694" y="1752600"/>
            <a:ext cx="3962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>
                <a:solidFill>
                  <a:schemeClr val="accent1">
                    <a:lumMod val="75000"/>
                  </a:schemeClr>
                </a:solidFill>
              </a:rPr>
              <a:t>Ne </a:t>
            </a:r>
            <a:r>
              <a:rPr lang="en-US" sz="3200" b="1" i="1" u="sng" dirty="0" smtClean="0">
                <a:solidFill>
                  <a:schemeClr val="accent1">
                    <a:lumMod val="75000"/>
                  </a:schemeClr>
                </a:solidFill>
              </a:rPr>
              <a:t>__________ </a:t>
            </a:r>
            <a:r>
              <a:rPr lang="en-US" sz="3200" b="1" i="1" u="sng" dirty="0">
                <a:solidFill>
                  <a:schemeClr val="accent1">
                    <a:lumMod val="75000"/>
                  </a:schemeClr>
                </a:solidFill>
              </a:rPr>
              <a:t>pas</a:t>
            </a:r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en </a:t>
            </a:r>
            <a:r>
              <a:rPr lang="en-US" sz="3200" dirty="0" err="1" smtClean="0">
                <a:solidFill>
                  <a:schemeClr val="accent1">
                    <a:lumMod val="75000"/>
                  </a:schemeClr>
                </a:solidFill>
              </a:rPr>
              <a:t>classe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!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0" y="2971800"/>
            <a:ext cx="3581400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rgbClr val="FF6600"/>
                </a:solidFill>
              </a:rPr>
              <a:t>(</a:t>
            </a:r>
            <a:r>
              <a:rPr lang="en-US" sz="3200" dirty="0" err="1">
                <a:solidFill>
                  <a:srgbClr val="FF6600"/>
                </a:solidFill>
              </a:rPr>
              <a:t>vous</a:t>
            </a:r>
            <a:r>
              <a:rPr lang="en-US" sz="3200" dirty="0">
                <a:solidFill>
                  <a:srgbClr val="FF6600"/>
                </a:solidFill>
              </a:rPr>
              <a:t>) </a:t>
            </a:r>
            <a:r>
              <a:rPr lang="en-US" sz="3200" dirty="0" smtClean="0">
                <a:solidFill>
                  <a:srgbClr val="FF6600"/>
                </a:solidFill>
              </a:rPr>
              <a:t>manger en </a:t>
            </a:r>
            <a:r>
              <a:rPr lang="en-US" sz="3200" dirty="0" err="1" smtClean="0">
                <a:solidFill>
                  <a:srgbClr val="FF6600"/>
                </a:solidFill>
              </a:rPr>
              <a:t>classe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7176" name="AutoShape 8"/>
          <p:cNvSpPr>
            <a:spLocks noChangeArrowheads="1"/>
          </p:cNvSpPr>
          <p:nvPr/>
        </p:nvSpPr>
        <p:spPr bwMode="auto">
          <a:xfrm>
            <a:off x="3352800" y="3124200"/>
            <a:ext cx="1524000" cy="685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345664631 h 21600"/>
              <a:gd name="T4" fmla="*/ 2147483647 w 21600"/>
              <a:gd name="T5" fmla="*/ 691329263 h 21600"/>
              <a:gd name="T6" fmla="*/ 2147483647 w 21600"/>
              <a:gd name="T7" fmla="*/ 345664631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953000" y="2971800"/>
            <a:ext cx="3962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>
                <a:solidFill>
                  <a:srgbClr val="9E4934"/>
                </a:solidFill>
              </a:rPr>
              <a:t>Ne </a:t>
            </a:r>
            <a:r>
              <a:rPr lang="en-US" sz="3200" b="1" i="1" u="sng" dirty="0" smtClean="0">
                <a:solidFill>
                  <a:srgbClr val="9E4934"/>
                </a:solidFill>
              </a:rPr>
              <a:t>____________ pas</a:t>
            </a:r>
            <a:r>
              <a:rPr lang="en-US" sz="3200" dirty="0" smtClean="0">
                <a:solidFill>
                  <a:srgbClr val="9E4934"/>
                </a:solidFill>
              </a:rPr>
              <a:t> en </a:t>
            </a:r>
            <a:r>
              <a:rPr lang="en-US" sz="3200" dirty="0" err="1" smtClean="0">
                <a:solidFill>
                  <a:srgbClr val="9E4934"/>
                </a:solidFill>
              </a:rPr>
              <a:t>classe</a:t>
            </a:r>
            <a:r>
              <a:rPr lang="en-US" sz="3200" dirty="0" smtClean="0">
                <a:solidFill>
                  <a:srgbClr val="9E4934"/>
                </a:solidFill>
              </a:rPr>
              <a:t>!</a:t>
            </a:r>
            <a:endParaRPr lang="en-US" sz="3200" dirty="0">
              <a:solidFill>
                <a:srgbClr val="9E4934"/>
              </a:solidFill>
            </a:endParaRP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0" y="4343400"/>
            <a:ext cx="3276600" cy="10772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rgbClr val="66FF33"/>
                </a:solidFill>
              </a:rPr>
              <a:t>(</a:t>
            </a:r>
            <a:r>
              <a:rPr lang="en-US" sz="3200" dirty="0" err="1">
                <a:solidFill>
                  <a:srgbClr val="FF6600"/>
                </a:solidFill>
              </a:rPr>
              <a:t>vous</a:t>
            </a:r>
            <a:r>
              <a:rPr lang="en-US" sz="3200" dirty="0">
                <a:solidFill>
                  <a:srgbClr val="FF6600"/>
                </a:solidFill>
              </a:rPr>
              <a:t>) </a:t>
            </a:r>
            <a:r>
              <a:rPr lang="en-US" sz="3200" dirty="0" err="1" smtClean="0">
                <a:solidFill>
                  <a:srgbClr val="FF6600"/>
                </a:solidFill>
              </a:rPr>
              <a:t>aller</a:t>
            </a:r>
            <a:r>
              <a:rPr lang="en-US" sz="3200" dirty="0" smtClean="0">
                <a:solidFill>
                  <a:srgbClr val="FF6600"/>
                </a:solidFill>
              </a:rPr>
              <a:t> au fast food</a:t>
            </a:r>
            <a:endParaRPr lang="en-US" sz="3200" dirty="0">
              <a:solidFill>
                <a:srgbClr val="FF6600"/>
              </a:solidFill>
            </a:endParaRPr>
          </a:p>
        </p:txBody>
      </p:sp>
      <p:sp>
        <p:nvSpPr>
          <p:cNvPr id="7179" name="AutoShape 11"/>
          <p:cNvSpPr>
            <a:spLocks noChangeArrowheads="1"/>
          </p:cNvSpPr>
          <p:nvPr/>
        </p:nvSpPr>
        <p:spPr bwMode="auto">
          <a:xfrm>
            <a:off x="3352800" y="4419600"/>
            <a:ext cx="1524000" cy="6858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345664631 h 21600"/>
              <a:gd name="T4" fmla="*/ 2147483647 w 21600"/>
              <a:gd name="T5" fmla="*/ 691329263 h 21600"/>
              <a:gd name="T6" fmla="*/ 2147483647 w 21600"/>
              <a:gd name="T7" fmla="*/ 345664631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5029200" y="4495800"/>
            <a:ext cx="3886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>
                <a:solidFill>
                  <a:srgbClr val="9E4934"/>
                </a:solidFill>
              </a:rPr>
              <a:t>N</a:t>
            </a:r>
            <a:r>
              <a:rPr lang="en-US" sz="3200" b="1" i="1" u="sng" dirty="0" smtClean="0">
                <a:solidFill>
                  <a:srgbClr val="9E4934"/>
                </a:solidFill>
              </a:rPr>
              <a:t>’___________ pas</a:t>
            </a:r>
            <a:r>
              <a:rPr lang="en-US" sz="3200" dirty="0" smtClean="0">
                <a:solidFill>
                  <a:srgbClr val="9E4934"/>
                </a:solidFill>
              </a:rPr>
              <a:t> au fast food!</a:t>
            </a:r>
            <a:endParaRPr lang="en-US" sz="3200" dirty="0">
              <a:solidFill>
                <a:srgbClr val="9E4934"/>
              </a:solidFill>
            </a:endParaRP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81000" y="228600"/>
            <a:ext cx="8610600" cy="120032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3600" dirty="0">
                <a:solidFill>
                  <a:srgbClr val="595959"/>
                </a:solidFill>
              </a:rPr>
              <a:t>To form the negative form, use </a:t>
            </a:r>
            <a:r>
              <a:rPr lang="en-US" sz="3600" b="1" dirty="0">
                <a:solidFill>
                  <a:srgbClr val="FFFF00"/>
                </a:solidFill>
              </a:rPr>
              <a:t>Ne</a:t>
            </a:r>
            <a:r>
              <a:rPr lang="en-US" sz="3600" dirty="0">
                <a:solidFill>
                  <a:srgbClr val="595959"/>
                </a:solidFill>
              </a:rPr>
              <a:t> before the verb and </a:t>
            </a:r>
            <a:r>
              <a:rPr lang="en-US" sz="3600" b="1" dirty="0">
                <a:solidFill>
                  <a:srgbClr val="FFFF00"/>
                </a:solidFill>
              </a:rPr>
              <a:t>Pas</a:t>
            </a:r>
            <a:r>
              <a:rPr lang="en-US" sz="3600" b="1" dirty="0">
                <a:solidFill>
                  <a:srgbClr val="595959"/>
                </a:solidFill>
              </a:rPr>
              <a:t> </a:t>
            </a:r>
            <a:r>
              <a:rPr lang="en-US" sz="3600" dirty="0">
                <a:solidFill>
                  <a:srgbClr val="595959"/>
                </a:solidFill>
              </a:rPr>
              <a:t>after the verb.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1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animBg="1" autoUpdateAnimBg="0"/>
      <p:bldP spid="7173" grpId="0" animBg="1"/>
      <p:bldP spid="7174" grpId="0" autoUpdateAnimBg="0"/>
      <p:bldP spid="7175" grpId="0" animBg="1" autoUpdateAnimBg="0"/>
      <p:bldP spid="7176" grpId="0" animBg="1"/>
      <p:bldP spid="7177" grpId="0" autoUpdateAnimBg="0"/>
      <p:bldP spid="7178" grpId="0" animBg="1" autoUpdateAnimBg="0"/>
      <p:bldP spid="7179" grpId="0" animBg="1"/>
      <p:bldP spid="7180" grpId="0" autoUpdateAnimBg="0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066800" y="715963"/>
            <a:ext cx="74676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3200" dirty="0">
                <a:latin typeface="Calibri" pitchFamily="34" charset="0"/>
              </a:rPr>
              <a:t>L’impératif du </a:t>
            </a:r>
            <a:r>
              <a:rPr lang="fr-FR" sz="3200" dirty="0" smtClean="0">
                <a:latin typeface="Calibri" pitchFamily="34" charset="0"/>
              </a:rPr>
              <a:t>verbe </a:t>
            </a:r>
            <a:r>
              <a:rPr lang="fr-FR" sz="3200" b="1" dirty="0" smtClean="0">
                <a:latin typeface="Calibri" pitchFamily="34" charset="0"/>
              </a:rPr>
              <a:t>faire: un peu difficile</a:t>
            </a:r>
            <a:endParaRPr lang="fr-FR" sz="3200" dirty="0">
              <a:latin typeface="Calibri" pitchFamily="34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685800" y="1521248"/>
            <a:ext cx="6400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___________  </a:t>
            </a:r>
            <a:r>
              <a:rPr lang="en-US" sz="3200" b="1" i="1" dirty="0" err="1" smtClean="0">
                <a:solidFill>
                  <a:srgbClr val="FF0000"/>
                </a:solidFill>
                <a:latin typeface="Arial Black" pitchFamily="34" charset="0"/>
              </a:rPr>
              <a:t>une</a:t>
            </a: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 mousse au </a:t>
            </a:r>
            <a:r>
              <a:rPr lang="en-US" sz="3200" b="1" i="1" dirty="0" err="1" smtClean="0">
                <a:solidFill>
                  <a:srgbClr val="FF0000"/>
                </a:solidFill>
                <a:latin typeface="Arial Black" pitchFamily="34" charset="0"/>
              </a:rPr>
              <a:t>chocolat</a:t>
            </a: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!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85800" y="2743200"/>
            <a:ext cx="6400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____________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  <a:latin typeface="Arial Black" pitchFamily="34" charset="0"/>
              </a:rPr>
              <a:t>une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 mousse au </a:t>
            </a:r>
            <a:r>
              <a:rPr lang="en-US" sz="3200" dirty="0" err="1" smtClean="0">
                <a:solidFill>
                  <a:srgbClr val="FF0000"/>
                </a:solidFill>
                <a:latin typeface="Arial Black" pitchFamily="34" charset="0"/>
              </a:rPr>
              <a:t>chocolat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!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685800" y="3965152"/>
            <a:ext cx="6019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smtClean="0">
                <a:solidFill>
                  <a:srgbClr val="FF0000"/>
                </a:solidFill>
                <a:latin typeface="Arial Black" pitchFamily="34" charset="0"/>
              </a:rPr>
              <a:t>_____________ </a:t>
            </a:r>
            <a:r>
              <a:rPr lang="en-US" sz="3200" b="1" dirty="0" err="1" smtClean="0">
                <a:solidFill>
                  <a:srgbClr val="FF0000"/>
                </a:solidFill>
                <a:latin typeface="Arial Black" pitchFamily="34" charset="0"/>
              </a:rPr>
              <a:t>une</a:t>
            </a: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</a:rPr>
              <a:t> mousse au </a:t>
            </a:r>
            <a:r>
              <a:rPr lang="en-US" sz="3200" b="1" dirty="0" err="1" smtClean="0">
                <a:solidFill>
                  <a:srgbClr val="FF0000"/>
                </a:solidFill>
                <a:latin typeface="Arial Black" pitchFamily="34" charset="0"/>
              </a:rPr>
              <a:t>chocolat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200" y="1498084"/>
            <a:ext cx="2324100" cy="349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5663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utoUpdateAnimBg="0"/>
      <p:bldP spid="10244" grpId="0" autoUpdateAnimBg="0"/>
      <p:bldP spid="1024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066800" y="715963"/>
            <a:ext cx="74676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3200" dirty="0">
                <a:latin typeface="Calibri" pitchFamily="34" charset="0"/>
              </a:rPr>
              <a:t>L’impératif du </a:t>
            </a:r>
            <a:r>
              <a:rPr lang="fr-FR" sz="3200" dirty="0" smtClean="0">
                <a:latin typeface="Calibri" pitchFamily="34" charset="0"/>
              </a:rPr>
              <a:t>verbe </a:t>
            </a:r>
            <a:r>
              <a:rPr lang="fr-FR" sz="3200" b="1" dirty="0" smtClean="0">
                <a:latin typeface="Calibri" pitchFamily="34" charset="0"/>
              </a:rPr>
              <a:t>aller : A vous </a:t>
            </a:r>
            <a:endParaRPr lang="fr-FR" sz="3200" dirty="0">
              <a:latin typeface="Calibri" pitchFamily="34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438400" y="1524000"/>
            <a:ext cx="5791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smtClean="0">
                <a:solidFill>
                  <a:srgbClr val="FF0000"/>
                </a:solidFill>
                <a:latin typeface="Arial Black" pitchFamily="34" charset="0"/>
              </a:rPr>
              <a:t>________ </a:t>
            </a: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au restaurant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!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2095500" y="2332571"/>
            <a:ext cx="5410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u="sng" dirty="0" smtClean="0">
                <a:solidFill>
                  <a:srgbClr val="FF0000"/>
                </a:solidFill>
                <a:latin typeface="Arial Black" pitchFamily="34" charset="0"/>
              </a:rPr>
              <a:t>________  </a:t>
            </a: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</a:rPr>
              <a:t>au restaurant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!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981200" y="3318597"/>
            <a:ext cx="5867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smtClean="0">
                <a:solidFill>
                  <a:srgbClr val="FF0000"/>
                </a:solidFill>
                <a:latin typeface="Arial Black" pitchFamily="34" charset="0"/>
              </a:rPr>
              <a:t>_________ </a:t>
            </a:r>
            <a:r>
              <a:rPr lang="en-US" sz="3200" smtClean="0">
                <a:solidFill>
                  <a:srgbClr val="66FF33"/>
                </a:solidFill>
                <a:latin typeface="Arial Black" pitchFamily="3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Arial Black" pitchFamily="34" charset="0"/>
              </a:rPr>
              <a:t>au restaurant!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7950" y="4135037"/>
            <a:ext cx="3695700" cy="219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323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utoUpdateAnimBg="0"/>
      <p:bldP spid="10244" grpId="0" autoUpdateAnimBg="0"/>
      <p:bldP spid="10245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066800" y="715963"/>
            <a:ext cx="74676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3200" dirty="0">
                <a:latin typeface="Calibri" pitchFamily="34" charset="0"/>
              </a:rPr>
              <a:t>L’impératif du </a:t>
            </a:r>
            <a:r>
              <a:rPr lang="fr-FR" sz="3200" dirty="0" smtClean="0">
                <a:latin typeface="Calibri" pitchFamily="34" charset="0"/>
              </a:rPr>
              <a:t>verbe </a:t>
            </a:r>
            <a:r>
              <a:rPr lang="fr-FR" sz="3200" b="1" dirty="0" smtClean="0">
                <a:latin typeface="Calibri" pitchFamily="34" charset="0"/>
              </a:rPr>
              <a:t>Prendre : A vous </a:t>
            </a:r>
            <a:endParaRPr lang="fr-FR" sz="3200" dirty="0">
              <a:latin typeface="Calibri" pitchFamily="34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066800" y="1524000"/>
            <a:ext cx="7467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smtClean="0">
                <a:solidFill>
                  <a:srgbClr val="FF0000"/>
                </a:solidFill>
                <a:latin typeface="Arial Black" pitchFamily="34" charset="0"/>
              </a:rPr>
              <a:t>__________  </a:t>
            </a: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</a:rPr>
              <a:t>du pain avec la </a:t>
            </a:r>
            <a:r>
              <a:rPr lang="en-US" sz="3200" b="1" dirty="0" err="1" smtClean="0">
                <a:solidFill>
                  <a:srgbClr val="FF0000"/>
                </a:solidFill>
                <a:latin typeface="Arial Black" pitchFamily="34" charset="0"/>
              </a:rPr>
              <a:t>salade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81000" y="2192442"/>
            <a:ext cx="8305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u="sng" smtClean="0">
                <a:solidFill>
                  <a:srgbClr val="FF0000"/>
                </a:solidFill>
                <a:latin typeface="Arial Black" pitchFamily="34" charset="0"/>
              </a:rPr>
              <a:t>_____________ </a:t>
            </a:r>
            <a:r>
              <a:rPr lang="en-US" sz="3200" b="1" dirty="0">
                <a:solidFill>
                  <a:srgbClr val="FF0000"/>
                </a:solidFill>
                <a:latin typeface="Arial Black" pitchFamily="34" charset="0"/>
              </a:rPr>
              <a:t>du pain avec la </a:t>
            </a:r>
            <a:r>
              <a:rPr lang="en-US" sz="3200" b="1" dirty="0" err="1">
                <a:solidFill>
                  <a:srgbClr val="FF0000"/>
                </a:solidFill>
                <a:latin typeface="Arial Black" pitchFamily="34" charset="0"/>
              </a:rPr>
              <a:t>salade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893164" y="2930681"/>
            <a:ext cx="786983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smtClean="0">
                <a:solidFill>
                  <a:srgbClr val="FF0000"/>
                </a:solidFill>
                <a:latin typeface="Arial Black" pitchFamily="34" charset="0"/>
              </a:rPr>
              <a:t>__________ </a:t>
            </a:r>
            <a:r>
              <a:rPr lang="en-US" sz="3200" b="1" smtClean="0">
                <a:solidFill>
                  <a:srgbClr val="FF0000"/>
                </a:solidFill>
                <a:latin typeface="Arial Black" pitchFamily="34" charset="0"/>
              </a:rPr>
              <a:t>du </a:t>
            </a:r>
            <a:r>
              <a:rPr lang="en-US" sz="3200" b="1" dirty="0">
                <a:solidFill>
                  <a:srgbClr val="FF0000"/>
                </a:solidFill>
                <a:latin typeface="Arial Black" pitchFamily="34" charset="0"/>
              </a:rPr>
              <a:t>pain avec la </a:t>
            </a:r>
            <a:r>
              <a:rPr lang="en-US" sz="3200" b="1" dirty="0" err="1">
                <a:solidFill>
                  <a:srgbClr val="FF0000"/>
                </a:solidFill>
                <a:latin typeface="Arial Black" pitchFamily="34" charset="0"/>
              </a:rPr>
              <a:t>salade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810000"/>
            <a:ext cx="3492500" cy="2336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3810000"/>
            <a:ext cx="3492500" cy="232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14120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utoUpdateAnimBg="0"/>
      <p:bldP spid="10244" grpId="0" autoUpdateAnimBg="0"/>
      <p:bldP spid="10245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066800" y="715963"/>
            <a:ext cx="746760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3200" dirty="0">
                <a:latin typeface="Calibri" pitchFamily="34" charset="0"/>
              </a:rPr>
              <a:t>L’impératif du </a:t>
            </a:r>
            <a:r>
              <a:rPr lang="fr-FR" sz="3200" smtClean="0">
                <a:latin typeface="Calibri" pitchFamily="34" charset="0"/>
              </a:rPr>
              <a:t>verbe </a:t>
            </a:r>
            <a:r>
              <a:rPr lang="fr-FR" sz="3200" b="1" smtClean="0">
                <a:latin typeface="Calibri" pitchFamily="34" charset="0"/>
              </a:rPr>
              <a:t>Mettre </a:t>
            </a:r>
            <a:r>
              <a:rPr lang="fr-FR" sz="3200" b="1" dirty="0" smtClean="0">
                <a:latin typeface="Calibri" pitchFamily="34" charset="0"/>
              </a:rPr>
              <a:t>: A vous </a:t>
            </a:r>
            <a:endParaRPr lang="fr-FR" sz="3200" dirty="0">
              <a:latin typeface="Calibri" pitchFamily="34" charset="0"/>
            </a:endParaRP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81000" y="1524000"/>
            <a:ext cx="7848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_________ </a:t>
            </a: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</a:rPr>
              <a:t>la table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81000" y="2743200"/>
            <a:ext cx="7696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_____________ </a:t>
            </a: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</a:rPr>
              <a:t>la table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533400" y="3787851"/>
            <a:ext cx="71628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dirty="0" smtClean="0">
                <a:solidFill>
                  <a:srgbClr val="FF0000"/>
                </a:solidFill>
                <a:latin typeface="Arial Black" pitchFamily="34" charset="0"/>
              </a:rPr>
              <a:t>_____________  </a:t>
            </a:r>
            <a:r>
              <a:rPr lang="en-US" sz="3200" b="1" dirty="0" smtClean="0">
                <a:solidFill>
                  <a:srgbClr val="FF0000"/>
                </a:solidFill>
                <a:latin typeface="Arial Black" pitchFamily="34" charset="0"/>
              </a:rPr>
              <a:t>la table</a:t>
            </a:r>
            <a:endParaRPr lang="en-US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523999"/>
            <a:ext cx="3048000" cy="3893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296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 autoUpdateAnimBg="0"/>
      <p:bldP spid="10243" grpId="0" autoUpdateAnimBg="0"/>
      <p:bldP spid="10244" grpId="0" autoUpdateAnimBg="0"/>
      <p:bldP spid="10245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719071"/>
            <a:ext cx="5257800" cy="4364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080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0999" y="1719071"/>
            <a:ext cx="8407893" cy="4681730"/>
          </a:xfrm>
          <a:solidFill>
            <a:schemeClr val="bg1">
              <a:lumMod val="95000"/>
            </a:schemeClr>
          </a:solidFill>
        </p:spPr>
        <p:txBody>
          <a:bodyPr>
            <a:noAutofit/>
          </a:bodyPr>
          <a:lstStyle/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Cassez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les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morceaux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de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chocolat</a:t>
            </a:r>
            <a:endParaRPr lang="en-US" sz="2400" dirty="0" smtClean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Mettez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les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morceaux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de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chocolat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dans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une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casserole avec un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peu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d’eau</a:t>
            </a:r>
            <a:endParaRPr lang="en-US" sz="2400" dirty="0" smtClean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Faites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chauffer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légérement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pour faire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fondre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le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chocolat</a:t>
            </a:r>
            <a:endParaRPr lang="en-US" sz="2400" dirty="0" smtClean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Arrêtez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quand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le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chocolat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forme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une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pâte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lisse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endParaRPr lang="en-US" sz="2400" dirty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Ajoutez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2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jaunes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d’oeuf</a:t>
            </a:r>
            <a:endParaRPr lang="en-US" sz="2400" dirty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Tournez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sans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cesse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endParaRPr lang="en-US" sz="2400" dirty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Battez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3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blancs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d’oeufs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en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neige</a:t>
            </a:r>
            <a:endParaRPr lang="en-US" sz="2400" dirty="0" smtClean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Ajoutez</a:t>
            </a:r>
            <a:r>
              <a:rPr lang="en-US" sz="2400" dirty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75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grammes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de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sucre</a:t>
            </a:r>
            <a:endParaRPr lang="en-US" sz="2400" dirty="0" smtClean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Mélangez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les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blancs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d’oeufs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, les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jaunes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d’oeufs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, et le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chocolat</a:t>
            </a:r>
            <a:endParaRPr lang="en-US" sz="2400" dirty="0" smtClean="0">
              <a:latin typeface="Gabriola" charset="0"/>
              <a:ea typeface="Gabriola" charset="0"/>
              <a:cs typeface="Gabriola" charset="0"/>
            </a:endParaRPr>
          </a:p>
          <a:p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Répartissez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dans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des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bols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 et </a:t>
            </a:r>
            <a:r>
              <a:rPr lang="en-US" sz="2400" dirty="0" err="1" smtClean="0">
                <a:latin typeface="Gabriola" charset="0"/>
                <a:ea typeface="Gabriola" charset="0"/>
                <a:cs typeface="Gabriola" charset="0"/>
              </a:rPr>
              <a:t>mangez</a:t>
            </a:r>
            <a:r>
              <a:rPr lang="en-US" sz="2400" dirty="0" smtClean="0">
                <a:latin typeface="Gabriola" charset="0"/>
                <a:ea typeface="Gabriola" charset="0"/>
                <a:cs typeface="Gabriola" charset="0"/>
              </a:rPr>
              <a:t>! </a:t>
            </a:r>
            <a:endParaRPr lang="en-US" sz="2400" dirty="0">
              <a:latin typeface="Gabriola" charset="0"/>
              <a:ea typeface="Gabriola" charset="0"/>
              <a:cs typeface="Gabriola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recette</a:t>
            </a:r>
            <a:r>
              <a:rPr lang="en-US" dirty="0" smtClean="0"/>
              <a:t> de la mousse au </a:t>
            </a:r>
            <a:r>
              <a:rPr lang="en-US" dirty="0" err="1" smtClean="0"/>
              <a:t>chocolat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32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5" descr="bd08313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2056384"/>
            <a:ext cx="5181600" cy="4801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3505200" y="3581400"/>
            <a:ext cx="2362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dirty="0" smtClean="0">
                <a:solidFill>
                  <a:srgbClr val="FF0000"/>
                </a:solidFill>
              </a:rPr>
              <a:t>On </a:t>
            </a:r>
            <a:r>
              <a:rPr lang="en-US" sz="3600" dirty="0" err="1" smtClean="0">
                <a:solidFill>
                  <a:srgbClr val="FF0000"/>
                </a:solidFill>
              </a:rPr>
              <a:t>utilise</a:t>
            </a:r>
            <a:r>
              <a:rPr lang="en-US" sz="3600" dirty="0" smtClean="0">
                <a:solidFill>
                  <a:srgbClr val="FF0000"/>
                </a:solidFill>
              </a:rPr>
              <a:t> </a:t>
            </a:r>
            <a:r>
              <a:rPr lang="en-US" sz="3600" dirty="0" err="1">
                <a:solidFill>
                  <a:srgbClr val="FF0000"/>
                </a:solidFill>
              </a:rPr>
              <a:t>l’impératif</a:t>
            </a:r>
            <a:r>
              <a:rPr lang="en-US" sz="3600" dirty="0">
                <a:solidFill>
                  <a:srgbClr val="FF0000"/>
                </a:solidFill>
              </a:rPr>
              <a:t>!</a:t>
            </a: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575235" y="685800"/>
            <a:ext cx="8534400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 </a:t>
            </a:r>
            <a:endParaRPr lang="en-US" sz="32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eaLnBrk="1" hangingPunct="1">
              <a:spcBef>
                <a:spcPct val="5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Dans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une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recette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, on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donne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des suggestions, des </a:t>
            </a:r>
            <a:r>
              <a:rPr lang="en-US" b="1" dirty="0" err="1" smtClean="0">
                <a:solidFill>
                  <a:schemeClr val="accent1">
                    <a:lumMod val="75000"/>
                  </a:schemeClr>
                </a:solidFill>
              </a:rPr>
              <a:t>commandes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 pour faire un plat </a:t>
            </a:r>
          </a:p>
        </p:txBody>
      </p:sp>
      <p:sp>
        <p:nvSpPr>
          <p:cNvPr id="3077" name="AutoShape 7"/>
          <p:cNvSpPr>
            <a:spLocks noChangeArrowheads="1"/>
          </p:cNvSpPr>
          <p:nvPr/>
        </p:nvSpPr>
        <p:spPr bwMode="auto">
          <a:xfrm>
            <a:off x="685800" y="7620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533400" y="671513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 There are 3 forms of the IMPERATIVE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77" name="AutoShape 7"/>
          <p:cNvSpPr>
            <a:spLocks noChangeArrowheads="1"/>
          </p:cNvSpPr>
          <p:nvPr/>
        </p:nvSpPr>
        <p:spPr bwMode="auto">
          <a:xfrm>
            <a:off x="762000" y="23622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8" name="AutoShape 10"/>
          <p:cNvSpPr>
            <a:spLocks noChangeArrowheads="1"/>
          </p:cNvSpPr>
          <p:nvPr/>
        </p:nvSpPr>
        <p:spPr bwMode="auto">
          <a:xfrm>
            <a:off x="685800" y="34290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28800" y="2209800"/>
            <a:ext cx="6628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CAN GIVE A COMMAND TO ONE PERSON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81200" y="3200400"/>
            <a:ext cx="594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GIVE A COMMAND TO A GROUP OF PERSONS</a:t>
            </a:r>
            <a:endParaRPr lang="en-US" dirty="0"/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609600" y="4572000"/>
            <a:ext cx="9906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7400" y="4419600"/>
            <a:ext cx="59436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GIVE A COMMAND TO A GROUP OF PERSONS AND INCLUDE YOURSELF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3571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  <p:bldP spid="3078" grpId="0" animBg="1"/>
      <p:bldP spid="2" grpId="0"/>
      <p:bldP spid="8" grpId="0"/>
      <p:bldP spid="9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533400" y="671513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 There are 3 forms of the IMPERATIVE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077" name="AutoShape 7"/>
          <p:cNvSpPr>
            <a:spLocks noChangeArrowheads="1"/>
          </p:cNvSpPr>
          <p:nvPr/>
        </p:nvSpPr>
        <p:spPr bwMode="auto">
          <a:xfrm>
            <a:off x="609600" y="16764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78" name="AutoShape 10"/>
          <p:cNvSpPr>
            <a:spLocks noChangeArrowheads="1"/>
          </p:cNvSpPr>
          <p:nvPr/>
        </p:nvSpPr>
        <p:spPr bwMode="auto">
          <a:xfrm>
            <a:off x="533400" y="4114800"/>
            <a:ext cx="9144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28800" y="1676400"/>
            <a:ext cx="6628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CAN GIVE A COMMAND TO ONE PERSON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676400" y="4038600"/>
            <a:ext cx="7162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GIVE A COMMAND TO A GROUP OF PERSONs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2209800"/>
            <a:ext cx="8305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WE USE THE ENDING OF THE “</a:t>
            </a:r>
            <a:r>
              <a:rPr lang="en-US" sz="2800" b="1" dirty="0" smtClean="0"/>
              <a:t>TU</a:t>
            </a:r>
            <a:r>
              <a:rPr lang="en-US" b="1" dirty="0" smtClean="0">
                <a:solidFill>
                  <a:srgbClr val="FF0000"/>
                </a:solidFill>
              </a:rPr>
              <a:t>” FORM OF THE PRESENT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38200" y="4953000"/>
            <a:ext cx="8305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WE USE THE ENDING OF THE “</a:t>
            </a:r>
            <a:r>
              <a:rPr lang="en-US" sz="2800" b="1" dirty="0" smtClean="0">
                <a:solidFill>
                  <a:srgbClr val="000000"/>
                </a:solidFill>
              </a:rPr>
              <a:t>VOUS</a:t>
            </a:r>
            <a:r>
              <a:rPr lang="en-US" b="1" dirty="0" smtClean="0">
                <a:solidFill>
                  <a:srgbClr val="FF0000"/>
                </a:solidFill>
              </a:rPr>
              <a:t>” FORM OF THE PRESENT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86000" y="3276600"/>
            <a:ext cx="2636940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METS LA TABLE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71800" y="5791200"/>
            <a:ext cx="3081042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METTEZ LA TABLE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034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 animBg="1"/>
      <p:bldP spid="3078" grpId="0" animBg="1"/>
      <p:bldP spid="2" grpId="0"/>
      <p:bldP spid="8" grpId="0"/>
      <p:bldP spid="11" grpId="0"/>
      <p:bldP spid="12" grpId="0"/>
      <p:bldP spid="13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533400" y="671513"/>
            <a:ext cx="8534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   </a:t>
            </a:r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  There are 3 forms of the IMPERATIVE</a:t>
            </a:r>
          </a:p>
          <a:p>
            <a:pPr eaLnBrk="1" hangingPunct="1">
              <a:spcBef>
                <a:spcPct val="50000"/>
              </a:spcBef>
              <a:defRPr/>
            </a:pP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AutoShape 10"/>
          <p:cNvSpPr>
            <a:spLocks noChangeArrowheads="1"/>
          </p:cNvSpPr>
          <p:nvPr/>
        </p:nvSpPr>
        <p:spPr bwMode="auto">
          <a:xfrm>
            <a:off x="533400" y="2590800"/>
            <a:ext cx="990600" cy="4572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28800" y="22860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CAN GIVE A COMMAND TO A GROUP OF PERSONs AND </a:t>
            </a:r>
            <a:r>
              <a:rPr lang="en-US" dirty="0"/>
              <a:t>INCLUDE </a:t>
            </a:r>
            <a:r>
              <a:rPr lang="en-US" dirty="0" smtClean="0"/>
              <a:t>YOURSELF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33400" y="3352800"/>
            <a:ext cx="8305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WE USE THE ENDING OF THE “</a:t>
            </a:r>
            <a:r>
              <a:rPr lang="en-US" sz="2800" b="1" dirty="0" smtClean="0">
                <a:solidFill>
                  <a:srgbClr val="000000"/>
                </a:solidFill>
              </a:rPr>
              <a:t>NOUS</a:t>
            </a:r>
            <a:r>
              <a:rPr lang="en-US" b="1" dirty="0" smtClean="0">
                <a:solidFill>
                  <a:srgbClr val="FF0000"/>
                </a:solidFill>
              </a:rPr>
              <a:t>” FORM OF THE PRESENT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14600" y="4953000"/>
            <a:ext cx="4631947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MANGEONS NOTRE DESSERT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9143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2" grpId="0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57200" y="228600"/>
            <a:ext cx="83820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3600" dirty="0" smtClean="0">
                <a:latin typeface="Calibri" pitchFamily="34" charset="0"/>
              </a:rPr>
              <a:t>To </a:t>
            </a:r>
            <a:r>
              <a:rPr lang="fr-FR" sz="3600" dirty="0" err="1" smtClean="0">
                <a:latin typeface="Calibri" pitchFamily="34" charset="0"/>
              </a:rPr>
              <a:t>give</a:t>
            </a:r>
            <a:r>
              <a:rPr lang="fr-FR" sz="3600" dirty="0" smtClean="0">
                <a:latin typeface="Calibri" pitchFamily="34" charset="0"/>
              </a:rPr>
              <a:t> a command </a:t>
            </a:r>
            <a:r>
              <a:rPr lang="fr-FR" sz="3600" u="sng" dirty="0" smtClean="0">
                <a:latin typeface="Calibri" pitchFamily="34" charset="0"/>
              </a:rPr>
              <a:t>to one </a:t>
            </a:r>
            <a:r>
              <a:rPr lang="fr-FR" sz="3600" u="sng" dirty="0" err="1" smtClean="0">
                <a:latin typeface="Calibri" pitchFamily="34" charset="0"/>
              </a:rPr>
              <a:t>person</a:t>
            </a:r>
            <a:r>
              <a:rPr lang="fr-FR" sz="3600" u="sng" dirty="0" smtClean="0">
                <a:latin typeface="Calibri" pitchFamily="34" charset="0"/>
              </a:rPr>
              <a:t>, </a:t>
            </a:r>
            <a:r>
              <a:rPr lang="fr-FR" sz="3600" dirty="0" smtClean="0">
                <a:latin typeface="Calibri" pitchFamily="34" charset="0"/>
              </a:rPr>
              <a:t>use </a:t>
            </a:r>
            <a:r>
              <a:rPr lang="fr-FR" sz="3600" u="sng" dirty="0" smtClean="0">
                <a:latin typeface="Calibri" pitchFamily="34" charset="0"/>
              </a:rPr>
              <a:t>the </a:t>
            </a:r>
            <a:r>
              <a:rPr lang="fr-FR" sz="3600" b="1" u="sng" dirty="0" err="1" smtClean="0">
                <a:latin typeface="Calibri" pitchFamily="34" charset="0"/>
              </a:rPr>
              <a:t>ending</a:t>
            </a:r>
            <a:r>
              <a:rPr lang="fr-FR" sz="3600" u="sng" dirty="0" smtClean="0">
                <a:latin typeface="Calibri" pitchFamily="34" charset="0"/>
              </a:rPr>
              <a:t> </a:t>
            </a:r>
            <a:r>
              <a:rPr lang="fr-FR" sz="3600" dirty="0" smtClean="0">
                <a:latin typeface="Calibri" pitchFamily="34" charset="0"/>
              </a:rPr>
              <a:t>of the « </a:t>
            </a:r>
            <a:r>
              <a:rPr lang="fr-FR" sz="3600" b="1" dirty="0" smtClean="0">
                <a:latin typeface="Calibri" pitchFamily="34" charset="0"/>
              </a:rPr>
              <a:t>TU »</a:t>
            </a:r>
            <a:r>
              <a:rPr lang="fr-FR" sz="3600" dirty="0" smtClean="0">
                <a:latin typeface="Calibri" pitchFamily="34" charset="0"/>
              </a:rPr>
              <a:t> </a:t>
            </a:r>
            <a:r>
              <a:rPr lang="fr-FR" sz="3600" dirty="0" err="1" smtClean="0">
                <a:latin typeface="Calibri" pitchFamily="34" charset="0"/>
              </a:rPr>
              <a:t>form</a:t>
            </a:r>
            <a:r>
              <a:rPr lang="fr-FR" sz="3600" dirty="0" smtClean="0">
                <a:latin typeface="Calibri" pitchFamily="34" charset="0"/>
              </a:rPr>
              <a:t> of the </a:t>
            </a:r>
            <a:r>
              <a:rPr lang="fr-FR" sz="3600" dirty="0" err="1" smtClean="0">
                <a:latin typeface="Calibri" pitchFamily="34" charset="0"/>
              </a:rPr>
              <a:t>present</a:t>
            </a:r>
            <a:r>
              <a:rPr lang="fr-FR" sz="3600" dirty="0" smtClean="0">
                <a:latin typeface="Calibri" pitchFamily="34" charset="0"/>
              </a:rPr>
              <a:t>.</a:t>
            </a:r>
            <a:endParaRPr lang="fr-FR" sz="3600" u="sng" dirty="0">
              <a:latin typeface="Calibri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509666" y="3140120"/>
            <a:ext cx="32766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chemeClr val="accent1"/>
                </a:solidFill>
              </a:rPr>
              <a:t>Manger ton petit </a:t>
            </a:r>
            <a:r>
              <a:rPr lang="en-US" sz="3200" dirty="0" err="1" smtClean="0">
                <a:solidFill>
                  <a:schemeClr val="accent1"/>
                </a:solidFill>
              </a:rPr>
              <a:t>déjeuner</a:t>
            </a:r>
            <a:r>
              <a:rPr lang="en-US" sz="3200" dirty="0" smtClean="0">
                <a:solidFill>
                  <a:schemeClr val="accent1"/>
                </a:solidFill>
              </a:rPr>
              <a:t> 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3733800" y="32766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048000" y="1524000"/>
            <a:ext cx="525780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 smtClean="0">
                <a:latin typeface="Calibri" pitchFamily="34" charset="0"/>
              </a:rPr>
              <a:t>   DON</a:t>
            </a:r>
            <a:r>
              <a:rPr lang="fr-FR" sz="3600" b="1" dirty="0" smtClean="0">
                <a:latin typeface="Calibri" pitchFamily="34" charset="0"/>
              </a:rPr>
              <a:t>’</a:t>
            </a:r>
            <a:r>
              <a:rPr lang="en-US" sz="3600" b="1" dirty="0" smtClean="0">
                <a:latin typeface="Calibri" pitchFamily="34" charset="0"/>
              </a:rPr>
              <a:t>T USE “TU” in front of the verb 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334000" y="3124200"/>
            <a:ext cx="3505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smtClean="0">
                <a:solidFill>
                  <a:schemeClr val="accent1"/>
                </a:solidFill>
              </a:rPr>
              <a:t>*__________________________!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533400" y="4343400"/>
            <a:ext cx="2819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smtClean="0">
                <a:solidFill>
                  <a:schemeClr val="accent1"/>
                </a:solidFill>
              </a:rPr>
              <a:t>Faire </a:t>
            </a:r>
            <a:r>
              <a:rPr lang="en-US" sz="3200" dirty="0" err="1" smtClean="0">
                <a:solidFill>
                  <a:schemeClr val="accent1"/>
                </a:solidFill>
              </a:rPr>
              <a:t>fondre</a:t>
            </a:r>
            <a:r>
              <a:rPr lang="en-US" sz="3200" dirty="0" smtClean="0">
                <a:solidFill>
                  <a:schemeClr val="accent1"/>
                </a:solidFill>
              </a:rPr>
              <a:t> le </a:t>
            </a:r>
            <a:r>
              <a:rPr lang="en-US" sz="3200" dirty="0" err="1" smtClean="0">
                <a:solidFill>
                  <a:schemeClr val="accent1"/>
                </a:solidFill>
              </a:rPr>
              <a:t>chocolat</a:t>
            </a:r>
            <a:r>
              <a:rPr lang="en-US" sz="3200" dirty="0" smtClean="0">
                <a:solidFill>
                  <a:schemeClr val="accent1"/>
                </a:solidFill>
              </a:rPr>
              <a:t> 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3733800" y="54102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334000" y="4267200"/>
            <a:ext cx="3505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smtClean="0">
                <a:solidFill>
                  <a:schemeClr val="accent1"/>
                </a:solidFill>
              </a:rPr>
              <a:t>____________________________!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457200" y="5410200"/>
            <a:ext cx="3505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 smtClean="0">
                <a:solidFill>
                  <a:schemeClr val="accent1"/>
                </a:solidFill>
              </a:rPr>
              <a:t>Choisir</a:t>
            </a:r>
            <a:r>
              <a:rPr lang="en-US" sz="3200" dirty="0" smtClean="0">
                <a:solidFill>
                  <a:schemeClr val="accent1"/>
                </a:solidFill>
              </a:rPr>
              <a:t> un croissant au </a:t>
            </a:r>
            <a:r>
              <a:rPr lang="en-US" sz="3200" dirty="0" err="1" smtClean="0">
                <a:solidFill>
                  <a:schemeClr val="accent1"/>
                </a:solidFill>
              </a:rPr>
              <a:t>chocolat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3581400" y="44196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5334000" y="5334000"/>
            <a:ext cx="3505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smtClean="0">
                <a:solidFill>
                  <a:schemeClr val="accent1"/>
                </a:solidFill>
              </a:rPr>
              <a:t>_______________________________!</a:t>
            </a:r>
            <a:endParaRPr lang="en-US" sz="3200" dirty="0">
              <a:solidFill>
                <a:schemeClr val="accent1"/>
              </a:solidFill>
            </a:endParaRPr>
          </a:p>
        </p:txBody>
      </p:sp>
      <p:pic>
        <p:nvPicPr>
          <p:cNvPr id="2" name="Picture 1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524000"/>
            <a:ext cx="1524000" cy="15422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  <p:bldP spid="5124" grpId="0" autoUpdateAnimBg="0"/>
      <p:bldP spid="5125" grpId="0" animBg="1"/>
      <p:bldP spid="5126" grpId="0" animBg="1" autoUpdateAnimBg="0"/>
      <p:bldP spid="5127" grpId="0" autoUpdateAnimBg="0"/>
      <p:bldP spid="5128" grpId="0" autoUpdateAnimBg="0"/>
      <p:bldP spid="5129" grpId="0" animBg="1"/>
      <p:bldP spid="5130" grpId="0" autoUpdateAnimBg="0"/>
      <p:bldP spid="5131" grpId="0" autoUpdateAnimBg="0"/>
      <p:bldP spid="5132" grpId="0" animBg="1"/>
      <p:bldP spid="513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457200" y="228600"/>
            <a:ext cx="8382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fr-FR" sz="3200" dirty="0" smtClean="0">
                <a:latin typeface="Calibri" pitchFamily="34" charset="0"/>
              </a:rPr>
              <a:t>To </a:t>
            </a:r>
            <a:r>
              <a:rPr lang="fr-FR" sz="3200" dirty="0" err="1" smtClean="0">
                <a:latin typeface="Calibri" pitchFamily="34" charset="0"/>
              </a:rPr>
              <a:t>give</a:t>
            </a:r>
            <a:r>
              <a:rPr lang="fr-FR" sz="3200" dirty="0" smtClean="0">
                <a:latin typeface="Calibri" pitchFamily="34" charset="0"/>
              </a:rPr>
              <a:t> a command </a:t>
            </a:r>
            <a:r>
              <a:rPr lang="fr-FR" sz="3200" u="sng" dirty="0" smtClean="0">
                <a:latin typeface="Calibri" pitchFamily="34" charset="0"/>
              </a:rPr>
              <a:t>to a group of </a:t>
            </a:r>
            <a:r>
              <a:rPr lang="fr-FR" sz="3200" u="sng" dirty="0" err="1" smtClean="0">
                <a:latin typeface="Calibri" pitchFamily="34" charset="0"/>
              </a:rPr>
              <a:t>persons</a:t>
            </a:r>
            <a:r>
              <a:rPr lang="fr-FR" sz="3200" u="sng" dirty="0" smtClean="0">
                <a:latin typeface="Calibri" pitchFamily="34" charset="0"/>
              </a:rPr>
              <a:t>, </a:t>
            </a:r>
            <a:r>
              <a:rPr lang="fr-FR" sz="3200" dirty="0" smtClean="0">
                <a:latin typeface="Calibri" pitchFamily="34" charset="0"/>
              </a:rPr>
              <a:t>use </a:t>
            </a:r>
            <a:r>
              <a:rPr lang="fr-FR" sz="3200" u="sng" dirty="0" smtClean="0">
                <a:latin typeface="Calibri" pitchFamily="34" charset="0"/>
              </a:rPr>
              <a:t>the </a:t>
            </a:r>
            <a:r>
              <a:rPr lang="fr-FR" sz="3200" b="1" u="sng" dirty="0" err="1" smtClean="0">
                <a:latin typeface="Calibri" pitchFamily="34" charset="0"/>
              </a:rPr>
              <a:t>ending</a:t>
            </a:r>
            <a:r>
              <a:rPr lang="fr-FR" sz="3200" u="sng" dirty="0" smtClean="0">
                <a:latin typeface="Calibri" pitchFamily="34" charset="0"/>
              </a:rPr>
              <a:t> </a:t>
            </a:r>
            <a:r>
              <a:rPr lang="fr-FR" sz="3200" dirty="0" smtClean="0">
                <a:latin typeface="Calibri" pitchFamily="34" charset="0"/>
              </a:rPr>
              <a:t>of the «</a:t>
            </a:r>
            <a:r>
              <a:rPr lang="fr-FR" sz="3200" b="1" dirty="0" smtClean="0">
                <a:solidFill>
                  <a:srgbClr val="000000"/>
                </a:solidFill>
                <a:latin typeface="Calibri" pitchFamily="34" charset="0"/>
              </a:rPr>
              <a:t>VOUS</a:t>
            </a:r>
            <a:r>
              <a:rPr lang="fr-FR" sz="3200" b="1" dirty="0" smtClean="0">
                <a:latin typeface="Calibri" pitchFamily="34" charset="0"/>
              </a:rPr>
              <a:t> »</a:t>
            </a:r>
            <a:r>
              <a:rPr lang="fr-FR" sz="3200" dirty="0" smtClean="0">
                <a:latin typeface="Calibri" pitchFamily="34" charset="0"/>
              </a:rPr>
              <a:t> </a:t>
            </a:r>
            <a:r>
              <a:rPr lang="fr-FR" sz="3200" dirty="0" err="1" smtClean="0">
                <a:latin typeface="Calibri" pitchFamily="34" charset="0"/>
              </a:rPr>
              <a:t>form</a:t>
            </a:r>
            <a:r>
              <a:rPr lang="fr-FR" sz="3200" dirty="0" smtClean="0">
                <a:latin typeface="Calibri" pitchFamily="34" charset="0"/>
              </a:rPr>
              <a:t> of the </a:t>
            </a:r>
            <a:r>
              <a:rPr lang="fr-FR" sz="3200" dirty="0" err="1" smtClean="0">
                <a:latin typeface="Calibri" pitchFamily="34" charset="0"/>
              </a:rPr>
              <a:t>present</a:t>
            </a:r>
            <a:r>
              <a:rPr lang="fr-FR" sz="3200" dirty="0" smtClean="0">
                <a:latin typeface="Calibri" pitchFamily="34" charset="0"/>
              </a:rPr>
              <a:t>.</a:t>
            </a:r>
            <a:endParaRPr lang="fr-FR" sz="3200" u="sng" dirty="0">
              <a:latin typeface="Calibri" pitchFamily="34" charset="0"/>
            </a:endParaRP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304800" y="3033355"/>
            <a:ext cx="3581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chemeClr val="accent1"/>
                </a:solidFill>
              </a:rPr>
              <a:t>Manger </a:t>
            </a:r>
            <a:r>
              <a:rPr lang="en-US" sz="3200" dirty="0" err="1" smtClean="0">
                <a:solidFill>
                  <a:schemeClr val="accent1"/>
                </a:solidFill>
              </a:rPr>
              <a:t>votre</a:t>
            </a:r>
            <a:r>
              <a:rPr lang="en-US" sz="3200" dirty="0" smtClean="0">
                <a:solidFill>
                  <a:schemeClr val="accent1"/>
                </a:solidFill>
              </a:rPr>
              <a:t> </a:t>
            </a:r>
            <a:r>
              <a:rPr lang="en-US" sz="3200" dirty="0">
                <a:solidFill>
                  <a:schemeClr val="accent1"/>
                </a:solidFill>
              </a:rPr>
              <a:t>petit </a:t>
            </a:r>
            <a:r>
              <a:rPr lang="en-US" sz="3200" dirty="0" err="1">
                <a:solidFill>
                  <a:schemeClr val="accent1"/>
                </a:solidFill>
              </a:rPr>
              <a:t>déjeuner</a:t>
            </a:r>
            <a:r>
              <a:rPr lang="en-US" sz="32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5125" name="AutoShape 5"/>
          <p:cNvSpPr>
            <a:spLocks noChangeArrowheads="1"/>
          </p:cNvSpPr>
          <p:nvPr/>
        </p:nvSpPr>
        <p:spPr bwMode="auto">
          <a:xfrm>
            <a:off x="3733800" y="32766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048000" y="1676400"/>
            <a:ext cx="5257800" cy="120032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1" dirty="0" smtClean="0">
                <a:latin typeface="Calibri" pitchFamily="34" charset="0"/>
              </a:rPr>
              <a:t>   DON</a:t>
            </a:r>
            <a:r>
              <a:rPr lang="fr-FR" sz="3600" b="1" dirty="0" smtClean="0">
                <a:latin typeface="Calibri" pitchFamily="34" charset="0"/>
              </a:rPr>
              <a:t>’</a:t>
            </a:r>
            <a:r>
              <a:rPr lang="en-US" sz="3600" b="1" dirty="0" smtClean="0">
                <a:latin typeface="Calibri" pitchFamily="34" charset="0"/>
              </a:rPr>
              <a:t>T USE “VOUS” in front of the verb </a:t>
            </a:r>
            <a:endParaRPr lang="en-US" b="1" dirty="0">
              <a:latin typeface="Calibri" pitchFamily="34" charset="0"/>
            </a:endParaRP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5334000" y="3124200"/>
            <a:ext cx="3505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smtClean="0">
                <a:solidFill>
                  <a:schemeClr val="accent1"/>
                </a:solidFill>
              </a:rPr>
              <a:t>_____________________________!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13544" y="4104382"/>
            <a:ext cx="2819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>
                <a:solidFill>
                  <a:schemeClr val="accent1"/>
                </a:solidFill>
              </a:rPr>
              <a:t>Faire </a:t>
            </a:r>
            <a:r>
              <a:rPr lang="en-US" sz="3200" dirty="0" err="1">
                <a:solidFill>
                  <a:schemeClr val="accent1"/>
                </a:solidFill>
              </a:rPr>
              <a:t>fondre</a:t>
            </a:r>
            <a:r>
              <a:rPr lang="en-US" sz="3200" dirty="0">
                <a:solidFill>
                  <a:schemeClr val="accent1"/>
                </a:solidFill>
              </a:rPr>
              <a:t> le </a:t>
            </a:r>
            <a:r>
              <a:rPr lang="en-US" sz="3200" dirty="0" err="1">
                <a:solidFill>
                  <a:schemeClr val="accent1"/>
                </a:solidFill>
              </a:rPr>
              <a:t>chocolat</a:t>
            </a:r>
            <a:r>
              <a:rPr lang="en-US" sz="32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5129" name="AutoShape 9"/>
          <p:cNvSpPr>
            <a:spLocks noChangeArrowheads="1"/>
          </p:cNvSpPr>
          <p:nvPr/>
        </p:nvSpPr>
        <p:spPr bwMode="auto">
          <a:xfrm>
            <a:off x="3733800" y="54102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30" name="Text Box 10"/>
          <p:cNvSpPr txBox="1">
            <a:spLocks noChangeArrowheads="1"/>
          </p:cNvSpPr>
          <p:nvPr/>
        </p:nvSpPr>
        <p:spPr bwMode="auto">
          <a:xfrm>
            <a:off x="5334000" y="4267200"/>
            <a:ext cx="35052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smtClean="0">
                <a:solidFill>
                  <a:schemeClr val="accent1"/>
                </a:solidFill>
              </a:rPr>
              <a:t>_____________________________</a:t>
            </a:r>
            <a:r>
              <a:rPr lang="en-US" sz="3200" dirty="0" smtClean="0">
                <a:solidFill>
                  <a:schemeClr val="accent1"/>
                </a:solidFill>
              </a:rPr>
              <a:t>!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31" name="Text Box 11"/>
          <p:cNvSpPr txBox="1">
            <a:spLocks noChangeArrowheads="1"/>
          </p:cNvSpPr>
          <p:nvPr/>
        </p:nvSpPr>
        <p:spPr bwMode="auto">
          <a:xfrm>
            <a:off x="266700" y="5181600"/>
            <a:ext cx="36195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dirty="0" err="1">
                <a:solidFill>
                  <a:schemeClr val="accent1"/>
                </a:solidFill>
              </a:rPr>
              <a:t>Choisir</a:t>
            </a:r>
            <a:r>
              <a:rPr lang="en-US" sz="3200" dirty="0">
                <a:solidFill>
                  <a:schemeClr val="accent1"/>
                </a:solidFill>
              </a:rPr>
              <a:t> un croissant au </a:t>
            </a:r>
            <a:r>
              <a:rPr lang="en-US" sz="3200" dirty="0" err="1">
                <a:solidFill>
                  <a:schemeClr val="accent1"/>
                </a:solidFill>
              </a:rPr>
              <a:t>chocolat</a:t>
            </a:r>
            <a:endParaRPr lang="en-US" sz="3200" dirty="0">
              <a:solidFill>
                <a:schemeClr val="accent1"/>
              </a:solidFill>
            </a:endParaRPr>
          </a:p>
        </p:txBody>
      </p:sp>
      <p:sp>
        <p:nvSpPr>
          <p:cNvPr id="5132" name="AutoShape 12"/>
          <p:cNvSpPr>
            <a:spLocks noChangeArrowheads="1"/>
          </p:cNvSpPr>
          <p:nvPr/>
        </p:nvSpPr>
        <p:spPr bwMode="auto">
          <a:xfrm>
            <a:off x="3581400" y="4419600"/>
            <a:ext cx="1371600" cy="533400"/>
          </a:xfrm>
          <a:prstGeom prst="rightArrow">
            <a:avLst>
              <a:gd name="adj1" fmla="val 50000"/>
              <a:gd name="adj2" fmla="val 64286"/>
            </a:avLst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5334000" y="5334000"/>
            <a:ext cx="38100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 i="1" u="sng" dirty="0" smtClean="0">
                <a:solidFill>
                  <a:schemeClr val="accent1"/>
                </a:solidFill>
              </a:rPr>
              <a:t>_________________________________</a:t>
            </a:r>
            <a:r>
              <a:rPr lang="en-US" sz="3200" dirty="0" smtClean="0">
                <a:solidFill>
                  <a:schemeClr val="accent1"/>
                </a:solidFill>
              </a:rPr>
              <a:t>!</a:t>
            </a:r>
            <a:endParaRPr lang="en-US" sz="3200" dirty="0">
              <a:solidFill>
                <a:schemeClr val="accent1"/>
              </a:solidFill>
            </a:endParaRPr>
          </a:p>
        </p:txBody>
      </p:sp>
      <p:pic>
        <p:nvPicPr>
          <p:cNvPr id="2" name="Picture 1" descr="imgre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00200"/>
            <a:ext cx="1524000" cy="154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463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autoUpdateAnimBg="0"/>
      <p:bldP spid="5124" grpId="0" autoUpdateAnimBg="0"/>
      <p:bldP spid="5125" grpId="0" animBg="1"/>
      <p:bldP spid="5126" grpId="0" animBg="1" autoUpdateAnimBg="0"/>
      <p:bldP spid="5127" grpId="0" autoUpdateAnimBg="0"/>
      <p:bldP spid="5128" grpId="0" autoUpdateAnimBg="0"/>
      <p:bldP spid="5129" grpId="0" animBg="1"/>
      <p:bldP spid="5130" grpId="0" autoUpdateAnimBg="0"/>
      <p:bldP spid="5131" grpId="0" autoUpdateAnimBg="0"/>
      <p:bldP spid="5132" grpId="0" animBg="1"/>
      <p:bldP spid="5134" grpId="0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Grid.thmx</Template>
  <TotalTime>313</TotalTime>
  <Words>547</Words>
  <Application>Microsoft Macintosh PowerPoint</Application>
  <PresentationFormat>On-screen Show (4:3)</PresentationFormat>
  <Paragraphs>85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4" baseType="lpstr">
      <vt:lpstr>Arial Black</vt:lpstr>
      <vt:lpstr>Calibri</vt:lpstr>
      <vt:lpstr>Franklin Gothic Medium</vt:lpstr>
      <vt:lpstr>Gabriola</vt:lpstr>
      <vt:lpstr>Times New Roman</vt:lpstr>
      <vt:lpstr>Wingdings</vt:lpstr>
      <vt:lpstr>Wingdings 2</vt:lpstr>
      <vt:lpstr>Grid</vt:lpstr>
      <vt:lpstr>Unité 2  L’imperatif Une recette </vt:lpstr>
      <vt:lpstr>PowerPoint Presentation</vt:lpstr>
      <vt:lpstr>La recette de la mousse au chocolat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Home</Company>
  <LinksUpToDate>false</LinksUpToDate>
  <SharedDoc>false</SharedDoc>
  <HyperlinksChanged>false</HyperlinksChanged>
  <AppVersion>15.0027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Lil' Marina</dc:creator>
  <cp:lastModifiedBy>GREBERT,VIVIANE</cp:lastModifiedBy>
  <cp:revision>49</cp:revision>
  <dcterms:created xsi:type="dcterms:W3CDTF">2006-10-11T22:40:44Z</dcterms:created>
  <dcterms:modified xsi:type="dcterms:W3CDTF">2016-12-14T19:39:51Z</dcterms:modified>
</cp:coreProperties>
</file>